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7" r:id="rId4"/>
    <p:sldMasterId id="2147483838" r:id="rId5"/>
  </p:sldMasterIdLst>
  <p:notesMasterIdLst>
    <p:notesMasterId r:id="rId16"/>
  </p:notesMasterIdLst>
  <p:handoutMasterIdLst>
    <p:handoutMasterId r:id="rId17"/>
  </p:handoutMasterIdLst>
  <p:sldIdLst>
    <p:sldId id="609" r:id="rId6"/>
    <p:sldId id="602" r:id="rId7"/>
    <p:sldId id="603" r:id="rId8"/>
    <p:sldId id="614" r:id="rId9"/>
    <p:sldId id="610" r:id="rId10"/>
    <p:sldId id="611" r:id="rId11"/>
    <p:sldId id="597" r:id="rId12"/>
    <p:sldId id="612" r:id="rId13"/>
    <p:sldId id="613" r:id="rId14"/>
    <p:sldId id="615" r:id="rId15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Moderat JIT" panose="020B0604020202020204" charset="0"/>
      <p:regular r:id="rId22"/>
      <p:bold r:id="rId23"/>
    </p:embeddedFont>
    <p:embeddedFont>
      <p:font typeface="ModeratJIT" panose="020B0604020202020204" charset="0"/>
      <p:regular r:id="rId24"/>
      <p:bold r:id="rId25"/>
      <p:italic r:id="rId26"/>
      <p:boldItalic r:id="rId27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mil Rasiński" initials="KR" lastIdx="23" clrIdx="0"/>
  <p:cmAuthor id="2" name="Kasprzak Jolanta" initials="KJ" lastIdx="87" clrIdx="1">
    <p:extLst>
      <p:ext uri="{19B8F6BF-5375-455C-9EA6-DF929625EA0E}">
        <p15:presenceInfo xmlns:p15="http://schemas.microsoft.com/office/powerpoint/2012/main" userId="S-1-5-21-316631809-2019458870-210024805-15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4A4A"/>
    <a:srgbClr val="7C7C7C"/>
    <a:srgbClr val="FFD242"/>
    <a:srgbClr val="94969A"/>
    <a:srgbClr val="EDEDED"/>
    <a:srgbClr val="E4E4E4"/>
    <a:srgbClr val="DF6069"/>
    <a:srgbClr val="008C68"/>
    <a:srgbClr val="004C39"/>
    <a:srgbClr val="00CC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02B0CA-FC54-4496-8BCA-5EF66A818D29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Styl jasny 1 — Ak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 pośredni 2 — Ak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Styl z motywem 1 — Ak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 jasny 2 — Ak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Styl jasny 3 — Ak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Styl pośredni 1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Styl pośredni 4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083E6E3-FA7D-4D7B-A595-EF9225AFEA82}" styleName="Styl jasny 1 — Ak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A488322-F2BA-4B5B-9748-0D474271808F}" styleName="Styl pośredni 3 — Ak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yl z motywem 2 — Ak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yl pośredni 2 — Ak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 pośredni 2 — Ak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 pośredni 2 — Ak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 pośredni 2 — Ak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Styl jasny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 jasny 1 — Ak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AF606853-7671-496A-8E4F-DF71F8EC918B}" styleName="Styl ciemny 1 — Ak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D083AE6-46FA-4A59-8FB0-9F97EB10719F}" styleName="Styl jasny 3 — Ak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yl pośredni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FD4443E-F989-4FC4-A0C8-D5A2AF1F390B}" styleName="Styl ciemny 1 — Ak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Styl ciemny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15"/>
    <p:restoredTop sz="95768"/>
  </p:normalViewPr>
  <p:slideViewPr>
    <p:cSldViewPr snapToGrid="0" snapToObjects="1">
      <p:cViewPr varScale="1">
        <p:scale>
          <a:sx n="114" d="100"/>
          <a:sy n="114" d="100"/>
        </p:scale>
        <p:origin x="732" y="10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1496"/>
    </p:cViewPr>
  </p:sorterViewPr>
  <p:notesViewPr>
    <p:cSldViewPr snapToGrid="0" snapToObjects="1">
      <p:cViewPr varScale="1">
        <p:scale>
          <a:sx n="171" d="100"/>
          <a:sy n="171" d="100"/>
        </p:scale>
        <p:origin x="655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handoutMaster" Target="handoutMasters/handoutMaster1.xml"/><Relationship Id="rId25" Type="http://schemas.openxmlformats.org/officeDocument/2006/relationships/font" Target="fonts/font8.fntdata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font" Target="fonts/font6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5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F258C-5314-1041-8E71-68B39EE084CB}" type="datetimeFigureOut">
              <a:rPr lang="pl-PL" smtClean="0"/>
              <a:t>16.12.2019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F2F7D-6B91-9E49-881E-5EC54735D8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1086622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png>
</file>

<file path=ppt/media/image11.jpg>
</file>

<file path=ppt/media/image12.jpg>
</file>

<file path=ppt/media/image2.sv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79AEF-2529-DA4B-9E20-C6BAD713D0C8}" type="datetimeFigureOut">
              <a:rPr lang="pl-PL" smtClean="0"/>
              <a:t>16.12.2019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0C341-C329-1C4F-A264-4CE725B6666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jit.team/" TargetMode="Externa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jit.team/" TargetMode="External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02776890-1699-EC44-8AB6-4680CCF7358C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8B52AE70-F0DE-DE41-A5AE-61FAF215B578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320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DA1E11A-BAE8-C541-AE34-902B5BAD4DB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94F6D38B-BB88-0F4B-B11E-B7939AEF9BD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CFDB6851-2A6E-0C43-BE25-340A0A0E303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8" name="Symbol zastępczy obrazu 4">
            <a:extLst>
              <a:ext uri="{FF2B5EF4-FFF2-40B4-BE49-F238E27FC236}">
                <a16:creationId xmlns:a16="http://schemas.microsoft.com/office/drawing/2014/main" id="{D792EC98-781D-DC4E-9896-6E3BB883EF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ekstu 9">
            <a:extLst>
              <a:ext uri="{FF2B5EF4-FFF2-40B4-BE49-F238E27FC236}">
                <a16:creationId xmlns:a16="http://schemas.microsoft.com/office/drawing/2014/main" id="{94A2A4AC-6772-1C4E-96FE-7FB40B6212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7C7C7C"/>
          </a:solidFill>
        </p:spPr>
        <p:txBody>
          <a:bodyPr lIns="0" anchor="ctr" anchorCtr="0"/>
          <a:lstStyle>
            <a:lvl1pPr marL="342900" marR="0" indent="-34290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22" name="Symbol zastępczy obrazu 4">
            <a:extLst>
              <a:ext uri="{FF2B5EF4-FFF2-40B4-BE49-F238E27FC236}">
                <a16:creationId xmlns:a16="http://schemas.microsoft.com/office/drawing/2014/main" id="{951230A0-7FA7-5842-B224-C8F29F4D624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87771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9">
            <a:extLst>
              <a:ext uri="{FF2B5EF4-FFF2-40B4-BE49-F238E27FC236}">
                <a16:creationId xmlns:a16="http://schemas.microsoft.com/office/drawing/2014/main" id="{A8829EB4-BB58-FA47-9A59-BC7768DCE7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9356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8556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5357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8" y="1591200"/>
            <a:ext cx="11198903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80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8DF7D9B8-6762-DA4D-8C4D-7909E623C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363538" indent="-239713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51133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95CE9177-D1A7-A740-A41D-91283288DAC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2065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C514E248-F843-6340-8BAC-72DBE61551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EE07198B-8F07-4A4F-B517-77E0025F83AB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3219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6EA6788B-C07F-FD44-8177-D0EB9906A5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C673F9FA-CDC6-AC49-910A-C149FB7D32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83859C03-11E5-FB49-8BE8-74CED0B7A18F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8037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B54C30B7-B135-9946-90CB-7A6A2A62312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Symbol zastępczy obrazu 2">
            <a:extLst>
              <a:ext uri="{FF2B5EF4-FFF2-40B4-BE49-F238E27FC236}">
                <a16:creationId xmlns:a16="http://schemas.microsoft.com/office/drawing/2014/main" id="{BF25EE85-3681-9A41-BC03-C2C4DDECE94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pic>
        <p:nvPicPr>
          <p:cNvPr id="21" name="Grafika 20">
            <a:extLst>
              <a:ext uri="{FF2B5EF4-FFF2-40B4-BE49-F238E27FC236}">
                <a16:creationId xmlns:a16="http://schemas.microsoft.com/office/drawing/2014/main" id="{D6E2D9BD-CFE8-314A-AB97-42658D95E0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22" name="Symbol zastępczy obrazu 2">
            <a:extLst>
              <a:ext uri="{FF2B5EF4-FFF2-40B4-BE49-F238E27FC236}">
                <a16:creationId xmlns:a16="http://schemas.microsoft.com/office/drawing/2014/main" id="{526032C6-75A7-CB4B-B137-2823310EBD74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23" name="Symbol zastępczy obrazu 2">
            <a:extLst>
              <a:ext uri="{FF2B5EF4-FFF2-40B4-BE49-F238E27FC236}">
                <a16:creationId xmlns:a16="http://schemas.microsoft.com/office/drawing/2014/main" id="{6333F177-C7D3-BC4D-A8C7-C48A1592D235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4" name="Symbol zastępczy obrazu 2">
            <a:extLst>
              <a:ext uri="{FF2B5EF4-FFF2-40B4-BE49-F238E27FC236}">
                <a16:creationId xmlns:a16="http://schemas.microsoft.com/office/drawing/2014/main" id="{2D1993D9-F8D3-5241-8C7B-6B4325D02A73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5" name="Symbol zastępczy obrazu 2">
            <a:extLst>
              <a:ext uri="{FF2B5EF4-FFF2-40B4-BE49-F238E27FC236}">
                <a16:creationId xmlns:a16="http://schemas.microsoft.com/office/drawing/2014/main" id="{FB2466E1-DDAC-4C41-99C2-F62A1B9AF5E7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6" name="Symbol zastępczy obrazu 2">
            <a:extLst>
              <a:ext uri="{FF2B5EF4-FFF2-40B4-BE49-F238E27FC236}">
                <a16:creationId xmlns:a16="http://schemas.microsoft.com/office/drawing/2014/main" id="{5CF1A319-1FF6-F245-B4BE-F8756CED34F2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7" name="Symbol zastępczy obrazu 2">
            <a:extLst>
              <a:ext uri="{FF2B5EF4-FFF2-40B4-BE49-F238E27FC236}">
                <a16:creationId xmlns:a16="http://schemas.microsoft.com/office/drawing/2014/main" id="{4AAD53F0-C028-AE45-8450-FA8EB33489F2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8" name="Symbol zastępczy obrazu 2">
            <a:extLst>
              <a:ext uri="{FF2B5EF4-FFF2-40B4-BE49-F238E27FC236}">
                <a16:creationId xmlns:a16="http://schemas.microsoft.com/office/drawing/2014/main" id="{07EDECCA-2ECE-E74C-87B5-0CFA91C0A4FF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9" name="Symbol zastępczy obrazu 2">
            <a:extLst>
              <a:ext uri="{FF2B5EF4-FFF2-40B4-BE49-F238E27FC236}">
                <a16:creationId xmlns:a16="http://schemas.microsoft.com/office/drawing/2014/main" id="{9FD9FEA1-8EA9-4C4E-8A93-B32C4B88E578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0" name="Symbol zastępczy obrazu 2">
            <a:extLst>
              <a:ext uri="{FF2B5EF4-FFF2-40B4-BE49-F238E27FC236}">
                <a16:creationId xmlns:a16="http://schemas.microsoft.com/office/drawing/2014/main" id="{FA104BB3-29F3-CA4A-82D7-69748C79DF9C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2" name="Symbol zastępczy obrazu 2">
            <a:extLst>
              <a:ext uri="{FF2B5EF4-FFF2-40B4-BE49-F238E27FC236}">
                <a16:creationId xmlns:a16="http://schemas.microsoft.com/office/drawing/2014/main" id="{D50CDFAA-3389-D84A-8EDC-83EFA36CC060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3" name="Symbol zastępczy obrazu 2">
            <a:extLst>
              <a:ext uri="{FF2B5EF4-FFF2-40B4-BE49-F238E27FC236}">
                <a16:creationId xmlns:a16="http://schemas.microsoft.com/office/drawing/2014/main" id="{40DCE8AB-8577-8847-90EE-567F1EBB91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16" name="Dowolny kształt 15">
            <a:extLst>
              <a:ext uri="{FF2B5EF4-FFF2-40B4-BE49-F238E27FC236}">
                <a16:creationId xmlns:a16="http://schemas.microsoft.com/office/drawing/2014/main" id="{06516A5D-C568-3947-9B21-8AE7BE6B62EC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Dowolny kształt 16">
            <a:extLst>
              <a:ext uri="{FF2B5EF4-FFF2-40B4-BE49-F238E27FC236}">
                <a16:creationId xmlns:a16="http://schemas.microsoft.com/office/drawing/2014/main" id="{3AE87D09-F7D5-594E-9D23-8C9CA7F016A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Dowolny kształt 17">
            <a:extLst>
              <a:ext uri="{FF2B5EF4-FFF2-40B4-BE49-F238E27FC236}">
                <a16:creationId xmlns:a16="http://schemas.microsoft.com/office/drawing/2014/main" id="{358836B8-323D-DF4E-A462-D7767BCE513E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Dowolny kształt 18">
            <a:extLst>
              <a:ext uri="{FF2B5EF4-FFF2-40B4-BE49-F238E27FC236}">
                <a16:creationId xmlns:a16="http://schemas.microsoft.com/office/drawing/2014/main" id="{6108E641-EF34-1847-8D9A-2CCE61D91DB4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62217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43BA0C07-383A-F643-A230-49F8B37E4A65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1925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ACAB7C50-14E2-E94B-B447-A4DC3E6A4F7A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944A5767-4471-E546-8E1A-CB62188D9FF3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9769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20F5B6EC-E457-2B46-A31E-E9DED558587D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6125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C40ECE54-D0C6-FC4C-974E-7019109098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0311" y="3734820"/>
            <a:ext cx="2399453" cy="583200"/>
          </a:xfrm>
          <a:prstGeom prst="rect">
            <a:avLst/>
          </a:prstGeom>
        </p:spPr>
      </p:pic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chemeClr val="bg1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E7CE6447-5F08-2B45-B4B1-905FBD843C37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3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637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4">
            <a:extLst>
              <a:ext uri="{FF2B5EF4-FFF2-40B4-BE49-F238E27FC236}">
                <a16:creationId xmlns:a16="http://schemas.microsoft.com/office/drawing/2014/main" id="{2B7DF205-4B10-C94E-A2B1-B72385E71F8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-1055" y="4858254"/>
            <a:ext cx="7286400" cy="1431641"/>
          </a:xfrm>
          <a:prstGeom prst="rect">
            <a:avLst/>
          </a:prstGeom>
          <a:solidFill>
            <a:srgbClr val="4A4A4A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5C3893F7-527F-6540-A400-648876CF1ABE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F854479-615E-F249-AC86-000100ED5299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9D4DDD41-13DB-644B-8061-87B478A073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362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5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6913861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5975282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6271D126-51DD-BD49-BD68-B040ECD41AA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42895424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833F4995-7606-D749-A251-A859D2230DE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8238138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0E763088-F8F6-5E4F-BACC-90BE8BB29E8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26CD0EEB-0EF2-2E4B-959A-E3D5418739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D7F38BEE-2E11-574E-AA60-6DEBA2287E1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950AC5EF-BCA3-0C47-BB27-391AE1A8417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2" name="Symbol zastępczy obrazu 4">
            <a:extLst>
              <a:ext uri="{FF2B5EF4-FFF2-40B4-BE49-F238E27FC236}">
                <a16:creationId xmlns:a16="http://schemas.microsoft.com/office/drawing/2014/main" id="{9D794236-7817-5448-B632-1D06A53E92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1417053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ymbol zastępczy obrazu 4">
            <a:extLst>
              <a:ext uri="{FF2B5EF4-FFF2-40B4-BE49-F238E27FC236}">
                <a16:creationId xmlns:a16="http://schemas.microsoft.com/office/drawing/2014/main" id="{89D45B9A-9C6E-664F-9B95-E719F0F5A99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B4837DE-C197-9C4A-B9F6-DDB5271DF6B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49D2876B-EFD6-D940-BD35-44647D9E2BA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6" name="Symbol zastępczy tekstu 9">
            <a:extLst>
              <a:ext uri="{FF2B5EF4-FFF2-40B4-BE49-F238E27FC236}">
                <a16:creationId xmlns:a16="http://schemas.microsoft.com/office/drawing/2014/main" id="{EC83499B-73BD-7F44-88A5-A006E49E5E9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FFD242"/>
          </a:solidFill>
        </p:spPr>
        <p:txBody>
          <a:bodyPr lIns="0" anchor="ctr" anchorCtr="0"/>
          <a:lstStyle>
            <a:lvl1pPr marL="0" marR="0" indent="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5C1C3BC6-A604-B744-BD40-5A545A33F04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8F57F22-F207-A544-AD3C-4F920901BF4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1523834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Grafika 9">
            <a:extLst>
              <a:ext uri="{FF2B5EF4-FFF2-40B4-BE49-F238E27FC236}">
                <a16:creationId xmlns:a16="http://schemas.microsoft.com/office/drawing/2014/main" id="{16F618B1-42B7-8B4D-BBA6-1B11D1906C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81127" y="3457308"/>
            <a:ext cx="3015102" cy="1019814"/>
          </a:xfrm>
          <a:prstGeom prst="rect">
            <a:avLst/>
          </a:prstGeom>
        </p:spPr>
      </p:pic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35E74451-8699-6349-8B19-74CA8CB31064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4290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Symbol zastępczy obrazu 9">
            <a:extLst>
              <a:ext uri="{FF2B5EF4-FFF2-40B4-BE49-F238E27FC236}">
                <a16:creationId xmlns:a16="http://schemas.microsoft.com/office/drawing/2014/main" id="{020A5938-78A7-8842-B1FA-2EC0B59E2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solidFill>
              <a:srgbClr val="4A4A4A"/>
            </a:solidFill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335178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abeli 5">
            <a:extLst>
              <a:ext uri="{FF2B5EF4-FFF2-40B4-BE49-F238E27FC236}">
                <a16:creationId xmlns:a16="http://schemas.microsoft.com/office/drawing/2014/main" id="{DB19F2E6-497A-2A46-B3E2-932307B6B793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04139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30ECE629-DD7C-194A-AAFB-ED52CEA359D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21332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7" y="1591200"/>
            <a:ext cx="11198904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718907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3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8EE3715-D343-2543-90DE-596A40C2C6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9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409575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53028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wykresu 2">
            <a:extLst>
              <a:ext uri="{FF2B5EF4-FFF2-40B4-BE49-F238E27FC236}">
                <a16:creationId xmlns:a16="http://schemas.microsoft.com/office/drawing/2014/main" id="{57978A20-0365-9E4E-8AEC-E4EC4148D6A7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9" name="Symbol zastępczy wykresu 2">
            <a:extLst>
              <a:ext uri="{FF2B5EF4-FFF2-40B4-BE49-F238E27FC236}">
                <a16:creationId xmlns:a16="http://schemas.microsoft.com/office/drawing/2014/main" id="{982B7CCF-61F7-3340-987E-595112EBDA1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842005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E227E5C1-1F8F-4D42-963F-EAF96F6E4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BB8CA001-C3ED-F340-8493-7E5CC11E6866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3593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C6764791-C1DA-E545-8261-8B32762391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a 9">
            <a:extLst>
              <a:ext uri="{FF2B5EF4-FFF2-40B4-BE49-F238E27FC236}">
                <a16:creationId xmlns:a16="http://schemas.microsoft.com/office/drawing/2014/main" id="{2232F252-9D20-DF4D-AC09-1733D2B006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11" name="Symbol zastępczy tekstu 35">
            <a:extLst>
              <a:ext uri="{FF2B5EF4-FFF2-40B4-BE49-F238E27FC236}">
                <a16:creationId xmlns:a16="http://schemas.microsoft.com/office/drawing/2014/main" id="{4C398A0E-80BF-C846-A6D4-2929C90174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2E2A0D19-7087-F74C-8AD3-EDA83A92B0A6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5894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2">
            <a:extLst>
              <a:ext uri="{FF2B5EF4-FFF2-40B4-BE49-F238E27FC236}">
                <a16:creationId xmlns:a16="http://schemas.microsoft.com/office/drawing/2014/main" id="{8AD41331-AC4E-D840-A957-D484BDA66841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pic>
        <p:nvPicPr>
          <p:cNvPr id="6" name="Grafika 5">
            <a:extLst>
              <a:ext uri="{FF2B5EF4-FFF2-40B4-BE49-F238E27FC236}">
                <a16:creationId xmlns:a16="http://schemas.microsoft.com/office/drawing/2014/main" id="{3C7876C3-3192-8640-A626-ADDFFD6D52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7" name="Symbol zastępczy obrazu 2">
            <a:extLst>
              <a:ext uri="{FF2B5EF4-FFF2-40B4-BE49-F238E27FC236}">
                <a16:creationId xmlns:a16="http://schemas.microsoft.com/office/drawing/2014/main" id="{FBD84A60-72D3-A940-8EDD-BBFEC7777501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8" name="Symbol zastępczy obrazu 2">
            <a:extLst>
              <a:ext uri="{FF2B5EF4-FFF2-40B4-BE49-F238E27FC236}">
                <a16:creationId xmlns:a16="http://schemas.microsoft.com/office/drawing/2014/main" id="{AC8A3296-7A92-0141-B843-9B7CF994C2EC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0" name="Symbol zastępczy obrazu 2">
            <a:extLst>
              <a:ext uri="{FF2B5EF4-FFF2-40B4-BE49-F238E27FC236}">
                <a16:creationId xmlns:a16="http://schemas.microsoft.com/office/drawing/2014/main" id="{2C840CE6-42BB-334F-9E9F-C06FC6E04BA1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2" name="Symbol zastępczy obrazu 2">
            <a:extLst>
              <a:ext uri="{FF2B5EF4-FFF2-40B4-BE49-F238E27FC236}">
                <a16:creationId xmlns:a16="http://schemas.microsoft.com/office/drawing/2014/main" id="{CF5D6D92-0CBB-FA41-BED8-5D0D5454B69A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3" name="Symbol zastępczy obrazu 2">
            <a:extLst>
              <a:ext uri="{FF2B5EF4-FFF2-40B4-BE49-F238E27FC236}">
                <a16:creationId xmlns:a16="http://schemas.microsoft.com/office/drawing/2014/main" id="{5E475FC5-FFAE-5D40-BD9D-BC073E7BCC65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4" name="Symbol zastępczy obrazu 2">
            <a:extLst>
              <a:ext uri="{FF2B5EF4-FFF2-40B4-BE49-F238E27FC236}">
                <a16:creationId xmlns:a16="http://schemas.microsoft.com/office/drawing/2014/main" id="{4C39FC5E-9460-CE40-A1D0-549D2D993767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5" name="Symbol zastępczy obrazu 2">
            <a:extLst>
              <a:ext uri="{FF2B5EF4-FFF2-40B4-BE49-F238E27FC236}">
                <a16:creationId xmlns:a16="http://schemas.microsoft.com/office/drawing/2014/main" id="{DFE1810F-AF3A-E541-A27B-1CD9843D5157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6" name="Symbol zastępczy obrazu 2">
            <a:extLst>
              <a:ext uri="{FF2B5EF4-FFF2-40B4-BE49-F238E27FC236}">
                <a16:creationId xmlns:a16="http://schemas.microsoft.com/office/drawing/2014/main" id="{6BBCB1AD-9BC5-DD4E-A60C-B6C66C186A11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7" name="Symbol zastępczy obrazu 2">
            <a:extLst>
              <a:ext uri="{FF2B5EF4-FFF2-40B4-BE49-F238E27FC236}">
                <a16:creationId xmlns:a16="http://schemas.microsoft.com/office/drawing/2014/main" id="{A1BA5D46-7BAD-474F-8D8C-0511EC2D2B93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8" name="Symbol zastępczy obrazu 2">
            <a:extLst>
              <a:ext uri="{FF2B5EF4-FFF2-40B4-BE49-F238E27FC236}">
                <a16:creationId xmlns:a16="http://schemas.microsoft.com/office/drawing/2014/main" id="{FEA84FB4-BEB2-FA45-ACE3-7B230DA467EF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9" name="Symbol zastępczy obrazu 2">
            <a:extLst>
              <a:ext uri="{FF2B5EF4-FFF2-40B4-BE49-F238E27FC236}">
                <a16:creationId xmlns:a16="http://schemas.microsoft.com/office/drawing/2014/main" id="{FC98C402-919C-B749-B23C-CBC001B2E9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20" name="Dowolny kształt 19">
            <a:extLst>
              <a:ext uri="{FF2B5EF4-FFF2-40B4-BE49-F238E27FC236}">
                <a16:creationId xmlns:a16="http://schemas.microsoft.com/office/drawing/2014/main" id="{4217C7F2-9DA6-4546-9D6F-60583FA800ED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Dowolny kształt 20">
            <a:extLst>
              <a:ext uri="{FF2B5EF4-FFF2-40B4-BE49-F238E27FC236}">
                <a16:creationId xmlns:a16="http://schemas.microsoft.com/office/drawing/2014/main" id="{507F5419-28ED-B747-BB88-CFA04A927BF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38D95C6C-F6A5-8D44-BFC7-7A249F225479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Dowolny kształt 22">
            <a:extLst>
              <a:ext uri="{FF2B5EF4-FFF2-40B4-BE49-F238E27FC236}">
                <a16:creationId xmlns:a16="http://schemas.microsoft.com/office/drawing/2014/main" id="{0745B0E2-D76A-8844-9AED-3054170E523A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169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2F65EEAC-9BD7-D146-A097-78537E37214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27E248F-F847-8540-83B7-544BE6F773C8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Równoległobok 32">
            <a:extLst>
              <a:ext uri="{FF2B5EF4-FFF2-40B4-BE49-F238E27FC236}">
                <a16:creationId xmlns:a16="http://schemas.microsoft.com/office/drawing/2014/main" id="{050FD401-23B1-904B-A0E9-970C38F5F452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0" y="4858254"/>
            <a:ext cx="7284203" cy="1431639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pic>
        <p:nvPicPr>
          <p:cNvPr id="12" name="Grafika 11">
            <a:extLst>
              <a:ext uri="{FF2B5EF4-FFF2-40B4-BE49-F238E27FC236}">
                <a16:creationId xmlns:a16="http://schemas.microsoft.com/office/drawing/2014/main" id="{D5294B0D-B42A-7A48-B25B-BAC25317A6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58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3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46120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08707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8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906D1A6E-A080-524F-94A0-F9CE802E354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1866015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obrazu 4">
            <a:extLst>
              <a:ext uri="{FF2B5EF4-FFF2-40B4-BE49-F238E27FC236}">
                <a16:creationId xmlns:a16="http://schemas.microsoft.com/office/drawing/2014/main" id="{FA65D4A7-AA95-5443-B7A6-3D7CF4B3CD6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7498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4C9D590F-EC2B-6144-9B36-6FAB6DAC347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7186E841-A91B-2943-80E5-874EA1C0F74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FFB29FC-A2F3-5842-BE96-B4F92277F42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88ED5D34-6641-F447-A359-401CD1B78F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E805F6F3-4A67-9F44-A1E7-D072CAAD0E0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4259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8.pn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image" Target="../media/image9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2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4" name="Grafika 3">
            <a:extLst>
              <a:ext uri="{FF2B5EF4-FFF2-40B4-BE49-F238E27FC236}">
                <a16:creationId xmlns:a16="http://schemas.microsoft.com/office/drawing/2014/main" id="{FE0BFAB8-4299-E348-896F-36D576F51043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6172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47" r:id="rId2"/>
    <p:sldLayoutId id="2147483833" r:id="rId3"/>
    <p:sldLayoutId id="2147483875" r:id="rId4"/>
    <p:sldLayoutId id="2147483810" r:id="rId5"/>
    <p:sldLayoutId id="2147483870" r:id="rId6"/>
    <p:sldLayoutId id="2147483872" r:id="rId7"/>
    <p:sldLayoutId id="2147483784" r:id="rId8"/>
    <p:sldLayoutId id="2147483850" r:id="rId9"/>
    <p:sldLayoutId id="2147483854" r:id="rId10"/>
    <p:sldLayoutId id="2147483831" r:id="rId11"/>
    <p:sldLayoutId id="2147483856" r:id="rId12"/>
    <p:sldLayoutId id="2147483857" r:id="rId13"/>
    <p:sldLayoutId id="2147483866" r:id="rId14"/>
    <p:sldLayoutId id="2147483868" r:id="rId15"/>
    <p:sldLayoutId id="2147483858" r:id="rId16"/>
    <p:sldLayoutId id="2147483835" r:id="rId17"/>
    <p:sldLayoutId id="2147483832" r:id="rId18"/>
    <p:sldLayoutId id="2147483862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4A4A4A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None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SzPct val="100000"/>
        <a:buFont typeface="Courier New" panose="02070309020205020404" pitchFamily="49" charset="0"/>
        <a:buChar char="o"/>
        <a:tabLst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a 7">
            <a:extLst>
              <a:ext uri="{FF2B5EF4-FFF2-40B4-BE49-F238E27FC236}">
                <a16:creationId xmlns:a16="http://schemas.microsoft.com/office/drawing/2014/main" id="{F7D19888-EA9B-1143-B53F-4801FB93F3A8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3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0853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41" r:id="rId3"/>
    <p:sldLayoutId id="2147483876" r:id="rId4"/>
    <p:sldLayoutId id="2147483842" r:id="rId5"/>
    <p:sldLayoutId id="2147483871" r:id="rId6"/>
    <p:sldLayoutId id="2147483873" r:id="rId7"/>
    <p:sldLayoutId id="2147483843" r:id="rId8"/>
    <p:sldLayoutId id="2147483851" r:id="rId9"/>
    <p:sldLayoutId id="2147483855" r:id="rId10"/>
    <p:sldLayoutId id="2147483845" r:id="rId11"/>
    <p:sldLayoutId id="2147483859" r:id="rId12"/>
    <p:sldLayoutId id="2147483860" r:id="rId13"/>
    <p:sldLayoutId id="2147483867" r:id="rId14"/>
    <p:sldLayoutId id="2147483869" r:id="rId15"/>
    <p:sldLayoutId id="2147483861" r:id="rId16"/>
    <p:sldLayoutId id="2147483846" r:id="rId17"/>
    <p:sldLayoutId id="2147483865" r:id="rId18"/>
    <p:sldLayoutId id="2147483863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FFD242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FontTx/>
        <a:buNone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Char char="o"/>
        <a:tabLst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mycarapi.com/cars/%7bid%7d" TargetMode="External"/><Relationship Id="rId2" Type="http://schemas.openxmlformats.org/officeDocument/2006/relationships/hyperlink" Target="http://mycarapi.com/cars" TargetMode="External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sonplaceholder.typicode.com/posts" TargetMode="Externa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jsonplaceholder.typicode.com/posts" TargetMode="Externa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jsonplaceholder.typicode.com/posts" TargetMode="Externa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jsonplaceholder.typicode.com/posts" TargetMode="Externa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3789BE41-754F-4D30-838C-8DB556E9DD9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3478" b="3478"/>
          <a:stretch>
            <a:fillRect/>
          </a:stretch>
        </p:blipFill>
        <p:spPr/>
      </p:pic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0D0B38DE-1529-F94E-A060-B6C2867848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22CF05EA-B81A-064D-BAA4-FED3ECE8C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REST</a:t>
            </a:r>
          </a:p>
        </p:txBody>
      </p:sp>
    </p:spTree>
    <p:extLst>
      <p:ext uri="{BB962C8B-B14F-4D97-AF65-F5344CB8AC3E}">
        <p14:creationId xmlns:p14="http://schemas.microsoft.com/office/powerpoint/2010/main" val="2270814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2C45AC1E-4749-A74F-8331-F53D30843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10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967E56DF-29D5-884E-8B23-BB9A8B82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a REST API look like?</a:t>
            </a:r>
            <a:endParaRPr lang="pl-PL" dirty="0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04556DD-1CA4-6B43-8C0F-F954FEEADB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Let’s say we are building an API for manipulating car data</a:t>
            </a:r>
          </a:p>
          <a:p>
            <a:endParaRPr lang="en-US" dirty="0"/>
          </a:p>
          <a:p>
            <a:r>
              <a:rPr lang="en-US" dirty="0"/>
              <a:t>Here is what the description would look like:</a:t>
            </a:r>
          </a:p>
          <a:p>
            <a:pPr lvl="2"/>
            <a:r>
              <a:rPr lang="en-US" dirty="0"/>
              <a:t>Fetch all cars: GET </a:t>
            </a:r>
            <a:r>
              <a:rPr lang="en-US" dirty="0">
                <a:hlinkClick r:id="rId2"/>
              </a:rPr>
              <a:t>http://mycarapi.com/cars</a:t>
            </a:r>
            <a:endParaRPr lang="en-US" dirty="0"/>
          </a:p>
          <a:p>
            <a:pPr lvl="2"/>
            <a:r>
              <a:rPr lang="en-US" dirty="0"/>
              <a:t>Fetch one car by ID: GET </a:t>
            </a:r>
            <a:r>
              <a:rPr lang="en-US" dirty="0">
                <a:hlinkClick r:id="rId3"/>
              </a:rPr>
              <a:t>http://mycarapi.com/cars/{id}</a:t>
            </a:r>
            <a:endParaRPr lang="en-US" dirty="0"/>
          </a:p>
          <a:p>
            <a:pPr lvl="2"/>
            <a:r>
              <a:rPr lang="en-US" dirty="0"/>
              <a:t>Add a new car: POST </a:t>
            </a:r>
            <a:r>
              <a:rPr lang="en-US" dirty="0">
                <a:hlinkClick r:id="rId2"/>
              </a:rPr>
              <a:t>http://mycarapi.com/cars</a:t>
            </a:r>
            <a:endParaRPr lang="en-US" dirty="0"/>
          </a:p>
          <a:p>
            <a:pPr lvl="2"/>
            <a:r>
              <a:rPr lang="en-US" dirty="0"/>
              <a:t>Update an existing car: PATCH </a:t>
            </a:r>
            <a:r>
              <a:rPr lang="en-US" dirty="0">
                <a:hlinkClick r:id="rId3"/>
              </a:rPr>
              <a:t>http://mycarapi.com/cars/{id}</a:t>
            </a:r>
            <a:endParaRPr lang="en-US" dirty="0"/>
          </a:p>
          <a:p>
            <a:pPr lvl="2"/>
            <a:r>
              <a:rPr lang="en-US" dirty="0"/>
              <a:t>Delete an existing car: DELETE </a:t>
            </a:r>
            <a:r>
              <a:rPr lang="en-US" dirty="0">
                <a:hlinkClick r:id="rId3"/>
              </a:rPr>
              <a:t>http://mycarapi.com/cars/{id}</a:t>
            </a:r>
            <a:endParaRPr lang="en-US" dirty="0"/>
          </a:p>
          <a:p>
            <a:pPr lvl="2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89223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9F2F13A7-21F6-7B47-AA30-BCC3B74632C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000" dirty="0"/>
              <a:t>REST is a specified way of communicating via internet 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It allows us to create simple and transparent APIs – called REST APIs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A REST API is a intermediate layer between the database and the frontend – it let’s us query the DB and also contains business logic (a set of rules how the data should be manipulated)</a:t>
            </a:r>
            <a:endParaRPr lang="pl-PL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D2A23E08-6DF0-3B4A-815E-BC818C5E8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2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56943E8-D734-0948-9E78-EDD6E1633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What is REST?</a:t>
            </a:r>
            <a:endParaRPr lang="pl-PL" sz="4000" dirty="0"/>
          </a:p>
        </p:txBody>
      </p:sp>
    </p:spTree>
    <p:extLst>
      <p:ext uri="{BB962C8B-B14F-4D97-AF65-F5344CB8AC3E}">
        <p14:creationId xmlns:p14="http://schemas.microsoft.com/office/powerpoint/2010/main" val="15836967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52012D69-2876-0C41-B887-C8188269E5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6" y="1592263"/>
            <a:ext cx="4655791" cy="4465636"/>
          </a:xfrm>
        </p:spPr>
        <p:txBody>
          <a:bodyPr/>
          <a:lstStyle/>
          <a:p>
            <a:r>
              <a:rPr lang="en-US" dirty="0"/>
              <a:t>REST communication is based on HTTP requests/responses</a:t>
            </a:r>
          </a:p>
          <a:p>
            <a:endParaRPr lang="en-US" dirty="0"/>
          </a:p>
          <a:p>
            <a:r>
              <a:rPr lang="en-US" dirty="0"/>
              <a:t>Each request has an address to which it is sent. It may also have a body and query parameters</a:t>
            </a:r>
          </a:p>
          <a:p>
            <a:endParaRPr lang="en-US" dirty="0"/>
          </a:p>
          <a:p>
            <a:r>
              <a:rPr lang="en-US" dirty="0"/>
              <a:t>There are different types of requests</a:t>
            </a:r>
          </a:p>
          <a:p>
            <a:endParaRPr lang="en-US" dirty="0"/>
          </a:p>
          <a:p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C913B8-FFBA-E140-806E-D1FADF0BA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requests</a:t>
            </a:r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54BB1EDC-EBE2-EB48-9107-839516C653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3</a:t>
            </a:fld>
            <a:endParaRPr lang="pl-PL" dirty="0"/>
          </a:p>
        </p:txBody>
      </p:sp>
      <p:pic>
        <p:nvPicPr>
          <p:cNvPr id="21" name="Picture Placeholder 20">
            <a:extLst>
              <a:ext uri="{FF2B5EF4-FFF2-40B4-BE49-F238E27FC236}">
                <a16:creationId xmlns:a16="http://schemas.microsoft.com/office/drawing/2014/main" id="{D8F698BE-364A-4B2B-8C0E-93D1B5B3A7D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7685" r="1768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066726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5B52848-6829-44ED-8CEE-51F0A691EC9B}"/>
              </a:ext>
            </a:extLst>
          </p:cNvPr>
          <p:cNvSpPr/>
          <p:nvPr/>
        </p:nvSpPr>
        <p:spPr>
          <a:xfrm>
            <a:off x="3416968" y="4467726"/>
            <a:ext cx="4170948" cy="2056027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52012D69-2876-0C41-B887-C8188269E5D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6" y="1225550"/>
            <a:ext cx="9351964" cy="4832349"/>
          </a:xfrm>
        </p:spPr>
        <p:txBody>
          <a:bodyPr/>
          <a:lstStyle/>
          <a:p>
            <a:r>
              <a:rPr lang="en-US" dirty="0"/>
              <a:t>When party A sends a request to party B it assumes it will get a response</a:t>
            </a:r>
            <a:br>
              <a:rPr lang="en-US" dirty="0"/>
            </a:br>
            <a:endParaRPr lang="en-US" dirty="0"/>
          </a:p>
          <a:p>
            <a:r>
              <a:rPr lang="en-US" dirty="0"/>
              <a:t>The response always has a status code. The most often used are 200 OK , 400 Bad request and 500 internal server error</a:t>
            </a:r>
          </a:p>
          <a:p>
            <a:endParaRPr lang="en-US" dirty="0"/>
          </a:p>
          <a:p>
            <a:r>
              <a:rPr lang="en-US" dirty="0"/>
              <a:t>The response often also has a body, usually data that we request. For example if we request the data of an employee we will get a response with the following body: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				</a:t>
            </a:r>
            <a:r>
              <a:rPr lang="en-US" dirty="0">
                <a:solidFill>
                  <a:schemeClr val="tx1"/>
                </a:solidFill>
              </a:rPr>
              <a:t>{</a:t>
            </a:r>
          </a:p>
          <a:p>
            <a:pPr marL="3657600" lvl="8" indent="0">
              <a:buNone/>
            </a:pPr>
            <a:r>
              <a:rPr lang="en-US" sz="1600" dirty="0">
                <a:latin typeface="Moderat JIT" pitchFamily="2" charset="0"/>
                <a:cs typeface="Arial" panose="020B0604020202020204" pitchFamily="34" charset="0"/>
              </a:rPr>
              <a:t>    “name”: “Jan”,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			    “surname”: “Nowak”,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			    “email”: "jan.nowak@jit.team”</a:t>
            </a:r>
          </a:p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				 }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C913B8-FFBA-E140-806E-D1FADF0BA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HTTP responses</a:t>
            </a:r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54BB1EDC-EBE2-EB48-9107-839516C653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4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632391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D2A23E08-6DF0-3B4A-815E-BC818C5E8F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5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456943E8-D734-0948-9E78-EDD6E1633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6216" y="1312658"/>
            <a:ext cx="11198903" cy="2678542"/>
          </a:xfrm>
        </p:spPr>
        <p:txBody>
          <a:bodyPr/>
          <a:lstStyle/>
          <a:p>
            <a:pPr>
              <a:spcBef>
                <a:spcPts val="10"/>
              </a:spcBef>
            </a:pPr>
            <a:r>
              <a:rPr lang="en-US" sz="9600" dirty="0"/>
              <a:t>C</a:t>
            </a:r>
            <a:r>
              <a:rPr lang="en-US" sz="6600" dirty="0">
                <a:solidFill>
                  <a:schemeClr val="bg2"/>
                </a:solidFill>
              </a:rPr>
              <a:t>reate</a:t>
            </a:r>
            <a:br>
              <a:rPr lang="en-US" sz="9600" dirty="0"/>
            </a:br>
            <a:br>
              <a:rPr lang="en-US" sz="9600" dirty="0"/>
            </a:br>
            <a:r>
              <a:rPr lang="en-US" sz="9600" dirty="0"/>
              <a:t>R</a:t>
            </a:r>
            <a:r>
              <a:rPr lang="en-US" sz="6600" dirty="0">
                <a:solidFill>
                  <a:schemeClr val="bg2"/>
                </a:solidFill>
              </a:rPr>
              <a:t>ead</a:t>
            </a:r>
            <a:br>
              <a:rPr lang="en-US" sz="9600" dirty="0"/>
            </a:br>
            <a:br>
              <a:rPr lang="en-US" sz="9600" dirty="0"/>
            </a:br>
            <a:r>
              <a:rPr lang="en-US" sz="9600" dirty="0"/>
              <a:t>U</a:t>
            </a:r>
            <a:r>
              <a:rPr lang="en-US" sz="6600" dirty="0">
                <a:solidFill>
                  <a:schemeClr val="bg2"/>
                </a:solidFill>
              </a:rPr>
              <a:t>pdate</a:t>
            </a:r>
            <a:br>
              <a:rPr lang="en-US" sz="9600" dirty="0"/>
            </a:br>
            <a:br>
              <a:rPr lang="en-US" sz="9600" dirty="0"/>
            </a:br>
            <a:r>
              <a:rPr lang="en-US" sz="9600" dirty="0"/>
              <a:t>D</a:t>
            </a:r>
            <a:r>
              <a:rPr lang="en-US" sz="6600" dirty="0">
                <a:solidFill>
                  <a:schemeClr val="bg2"/>
                </a:solidFill>
              </a:rPr>
              <a:t>elete</a:t>
            </a:r>
            <a:endParaRPr lang="pl-PL" sz="96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6002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2CD1AAB-6074-4F85-8A0E-7CD43B490B2C}"/>
              </a:ext>
            </a:extLst>
          </p:cNvPr>
          <p:cNvSpPr/>
          <p:nvPr/>
        </p:nvSpPr>
        <p:spPr>
          <a:xfrm>
            <a:off x="3857385" y="4820653"/>
            <a:ext cx="2238615" cy="135555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2C45AC1E-4749-A74F-8331-F53D30843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6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967E56DF-29D5-884E-8B23-BB9A8B82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– POST request</a:t>
            </a:r>
            <a:endParaRPr lang="pl-PL" dirty="0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04556DD-1CA4-6B43-8C0F-F954FEEADB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This type of request is used to send data</a:t>
            </a:r>
          </a:p>
          <a:p>
            <a:endParaRPr lang="en-US" dirty="0"/>
          </a:p>
          <a:p>
            <a:r>
              <a:rPr lang="en-US" dirty="0"/>
              <a:t>It may be used for creating a new element in our database, for example a new employee</a:t>
            </a:r>
          </a:p>
          <a:p>
            <a:endParaRPr lang="en-US" dirty="0"/>
          </a:p>
          <a:p>
            <a:r>
              <a:rPr lang="en-US" dirty="0"/>
              <a:t>It always carries a JSON body</a:t>
            </a:r>
          </a:p>
          <a:p>
            <a:endParaRPr lang="en-US" dirty="0"/>
          </a:p>
          <a:p>
            <a:r>
              <a:rPr lang="en-US" dirty="0"/>
              <a:t>TRY IT: send a POST request to </a:t>
            </a:r>
            <a:r>
              <a:rPr lang="en-US" dirty="0">
                <a:hlinkClick r:id="rId2"/>
              </a:rPr>
              <a:t>https://jsonplaceholder.typicode.com/posts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	With the body :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/>
              <a:t>  				</a:t>
            </a:r>
            <a:r>
              <a:rPr lang="en-US" sz="1400" dirty="0">
                <a:solidFill>
                  <a:schemeClr val="tx1"/>
                </a:solidFill>
              </a:rPr>
              <a:t>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                   			   	    "title": “Post title",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      				    "body": “Post body",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     				    "</a:t>
            </a:r>
            <a:r>
              <a:rPr lang="en-US" sz="1400" dirty="0" err="1">
                <a:solidFill>
                  <a:schemeClr val="tx1"/>
                </a:solidFill>
              </a:rPr>
              <a:t>userId</a:t>
            </a:r>
            <a:r>
              <a:rPr lang="en-US" sz="1400" dirty="0">
                <a:solidFill>
                  <a:schemeClr val="tx1"/>
                </a:solidFill>
              </a:rPr>
              <a:t>": 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sz="1400" dirty="0">
                <a:solidFill>
                  <a:schemeClr val="tx1"/>
                </a:solidFill>
              </a:rPr>
              <a:t>				}</a:t>
            </a:r>
          </a:p>
        </p:txBody>
      </p:sp>
    </p:spTree>
    <p:extLst>
      <p:ext uri="{BB962C8B-B14F-4D97-AF65-F5344CB8AC3E}">
        <p14:creationId xmlns:p14="http://schemas.microsoft.com/office/powerpoint/2010/main" val="691343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0FB8FEC-3A90-4586-BF6F-843E2B31277F}"/>
              </a:ext>
            </a:extLst>
          </p:cNvPr>
          <p:cNvSpPr/>
          <p:nvPr/>
        </p:nvSpPr>
        <p:spPr>
          <a:xfrm>
            <a:off x="2013217" y="3265714"/>
            <a:ext cx="7952975" cy="46104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2C45AC1E-4749-A74F-8331-F53D30843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7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967E56DF-29D5-884E-8B23-BB9A8B82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 – GET request</a:t>
            </a:r>
            <a:endParaRPr lang="pl-PL" dirty="0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2FB48FA7-D280-4E29-AAE9-8DC3D7055D4C}"/>
              </a:ext>
            </a:extLst>
          </p:cNvPr>
          <p:cNvSpPr/>
          <p:nvPr/>
        </p:nvSpPr>
        <p:spPr>
          <a:xfrm>
            <a:off x="5854700" y="3340100"/>
            <a:ext cx="2292350" cy="32385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8351EDB-0E70-41CE-89E8-E5FF7B35F248}"/>
              </a:ext>
            </a:extLst>
          </p:cNvPr>
          <p:cNvSpPr/>
          <p:nvPr/>
        </p:nvSpPr>
        <p:spPr>
          <a:xfrm>
            <a:off x="8267700" y="3340100"/>
            <a:ext cx="692150" cy="32385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E63E1E8-6A49-41E7-97D3-BA1DE728CBC3}"/>
              </a:ext>
            </a:extLst>
          </p:cNvPr>
          <p:cNvSpPr/>
          <p:nvPr/>
        </p:nvSpPr>
        <p:spPr>
          <a:xfrm>
            <a:off x="9080500" y="3340100"/>
            <a:ext cx="730250" cy="32385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E20F17AC-B841-4E52-AA70-8CA75892A578}"/>
              </a:ext>
            </a:extLst>
          </p:cNvPr>
          <p:cNvSpPr/>
          <p:nvPr/>
        </p:nvSpPr>
        <p:spPr>
          <a:xfrm>
            <a:off x="2108200" y="3340100"/>
            <a:ext cx="3670300" cy="323850"/>
          </a:xfrm>
          <a:prstGeom prst="roundRect">
            <a:avLst/>
          </a:prstGeom>
          <a:solidFill>
            <a:srgbClr val="92D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04556DD-1CA4-6B43-8C0F-F954FEEADB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7985" y="1592263"/>
            <a:ext cx="11198903" cy="1312862"/>
          </a:xfrm>
        </p:spPr>
        <p:txBody>
          <a:bodyPr/>
          <a:lstStyle/>
          <a:p>
            <a:r>
              <a:rPr lang="en-US" dirty="0"/>
              <a:t>This type of request is used to fetch data</a:t>
            </a:r>
          </a:p>
          <a:p>
            <a:endParaRPr lang="en-US" dirty="0"/>
          </a:p>
          <a:p>
            <a:r>
              <a:rPr lang="en-US" dirty="0"/>
              <a:t>The address that it is sent to often contains query parameters – additional info about the data we want to fetch</a:t>
            </a:r>
          </a:p>
          <a:p>
            <a:endParaRPr lang="en-US" dirty="0"/>
          </a:p>
          <a:p>
            <a:pPr marL="0" indent="0" algn="ctr">
              <a:buNone/>
            </a:pPr>
            <a:r>
              <a:rPr lang="pl-PL" dirty="0">
                <a:solidFill>
                  <a:schemeClr val="tx1"/>
                </a:solidFill>
              </a:rPr>
              <a:t>https://we.jit.team/api/profiles/search?includeCandidates=false&amp;page=0&amp;size=48</a:t>
            </a:r>
            <a:endParaRPr lang="en-US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endParaRPr lang="en-US" dirty="0">
              <a:solidFill>
                <a:schemeClr val="tx1"/>
              </a:solidFill>
            </a:endParaRPr>
          </a:p>
          <a:p>
            <a:r>
              <a:rPr lang="en-US" dirty="0"/>
              <a:t>TRY IT: send a GET request to </a:t>
            </a:r>
            <a:r>
              <a:rPr lang="en-US" dirty="0">
                <a:hlinkClick r:id="rId2"/>
              </a:rPr>
              <a:t>https://jsonplaceholder.typicode.com/posts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		 </a:t>
            </a:r>
            <a:r>
              <a:rPr lang="en-US" dirty="0">
                <a:solidFill>
                  <a:schemeClr val="tx1"/>
                </a:solidFill>
              </a:rPr>
              <a:t>{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                   			   	    "title": “Post title",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      				    "body": “Post body",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     				    "</a:t>
            </a:r>
            <a:r>
              <a:rPr lang="en-US" dirty="0" err="1">
                <a:solidFill>
                  <a:schemeClr val="tx1"/>
                </a:solidFill>
              </a:rPr>
              <a:t>userId</a:t>
            </a:r>
            <a:r>
              <a:rPr lang="en-US" dirty="0">
                <a:solidFill>
                  <a:schemeClr val="tx1"/>
                </a:solidFill>
              </a:rPr>
              <a:t>": 1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US" dirty="0">
                <a:solidFill>
                  <a:schemeClr val="tx1"/>
                </a:solidFill>
              </a:rPr>
              <a:t>				}</a:t>
            </a:r>
          </a:p>
          <a:p>
            <a:pPr marL="0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0" indent="0" algn="ctr">
              <a:buNone/>
            </a:pPr>
            <a:endParaRPr lang="pl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03231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2C45AC1E-4749-A74F-8331-F53D30843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8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967E56DF-29D5-884E-8B23-BB9A8B82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 – PATCH request</a:t>
            </a:r>
            <a:endParaRPr lang="pl-PL" dirty="0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04556DD-1CA4-6B43-8C0F-F954FEEADB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This type of request is used to update existing data</a:t>
            </a:r>
          </a:p>
          <a:p>
            <a:endParaRPr lang="en-US" dirty="0"/>
          </a:p>
          <a:p>
            <a:r>
              <a:rPr lang="en-US" dirty="0"/>
              <a:t>It also contains a body with the data that we want to update</a:t>
            </a:r>
          </a:p>
          <a:p>
            <a:endParaRPr lang="en-US" dirty="0"/>
          </a:p>
          <a:p>
            <a:r>
              <a:rPr lang="en-US" dirty="0"/>
              <a:t>TRY IT: send a PATCH request to </a:t>
            </a:r>
            <a:r>
              <a:rPr lang="en-US" dirty="0">
                <a:hlinkClick r:id="rId2"/>
              </a:rPr>
              <a:t>https://jsonplaceholder.typicode.com/posts</a:t>
            </a:r>
            <a:r>
              <a:rPr lang="en-US" dirty="0"/>
              <a:t> 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599141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2C45AC1E-4749-A74F-8331-F53D30843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9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967E56DF-29D5-884E-8B23-BB9A8B824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Delete – DELETE request</a:t>
            </a:r>
            <a:endParaRPr lang="pl-PL" dirty="0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04556DD-1CA4-6B43-8C0F-F954FEEADBF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This type of request is used to delete data from the database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It usually does not have a body</a:t>
            </a:r>
          </a:p>
          <a:p>
            <a:endParaRPr lang="en-US" dirty="0"/>
          </a:p>
          <a:p>
            <a:r>
              <a:rPr lang="en-US" dirty="0"/>
              <a:t>TRY IT: send a DELETE request to </a:t>
            </a:r>
            <a:r>
              <a:rPr lang="en-US" dirty="0">
                <a:hlinkClick r:id="rId2"/>
              </a:rPr>
              <a:t>https://jsonplaceholder.typicode.com/posts</a:t>
            </a:r>
            <a:r>
              <a:rPr lang="en-US" dirty="0"/>
              <a:t> 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390251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Word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White | JIT">
  <a:themeElements>
    <a:clrScheme name="JIT_Colors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FFD241"/>
      </a:accent1>
      <a:accent2>
        <a:srgbClr val="7C7C7C"/>
      </a:accent2>
      <a:accent3>
        <a:srgbClr val="1D1D1D"/>
      </a:accent3>
      <a:accent4>
        <a:srgbClr val="EDEDED"/>
      </a:accent4>
      <a:accent5>
        <a:srgbClr val="494949"/>
      </a:accent5>
      <a:accent6>
        <a:srgbClr val="FFFFFF"/>
      </a:accent6>
      <a:hlink>
        <a:srgbClr val="FFD241"/>
      </a:hlink>
      <a:folHlink>
        <a:srgbClr val="FFD241"/>
      </a:folHlink>
    </a:clrScheme>
    <a:fontScheme name="Test">
      <a:majorFont>
        <a:latin typeface="ModeratJIT"/>
        <a:ea typeface=""/>
        <a:cs typeface=""/>
      </a:majorFont>
      <a:minorFont>
        <a:latin typeface="ModeratJI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ts val="3200"/>
          </a:lnSpc>
          <a:defRPr sz="1600" dirty="0" smtClean="0">
            <a:solidFill>
              <a:srgbClr val="7C7C7C"/>
            </a:solidFill>
            <a:latin typeface="Moderat JIT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2.xml><?xml version="1.0" encoding="utf-8"?>
<a:theme xmlns:a="http://schemas.openxmlformats.org/drawingml/2006/main" name="Dark | JIT">
  <a:themeElements>
    <a:clrScheme name="JIT | Color palette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EDEDED"/>
      </a:accent1>
      <a:accent2>
        <a:srgbClr val="7C7C7C"/>
      </a:accent2>
      <a:accent3>
        <a:srgbClr val="494949"/>
      </a:accent3>
      <a:accent4>
        <a:srgbClr val="1D1D1D"/>
      </a:accent4>
      <a:accent5>
        <a:srgbClr val="FFD241"/>
      </a:accent5>
      <a:accent6>
        <a:srgbClr val="FFFFFF"/>
      </a:accent6>
      <a:hlink>
        <a:srgbClr val="FFD241"/>
      </a:hlink>
      <a:folHlink>
        <a:srgbClr val="FFD24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E92535224949044BA0757579E571176" ma:contentTypeVersion="10" ma:contentTypeDescription="Utwórz nowy dokument." ma:contentTypeScope="" ma:versionID="66996400c8e32ace875b1aa3c8409851">
  <xsd:schema xmlns:xsd="http://www.w3.org/2001/XMLSchema" xmlns:xs="http://www.w3.org/2001/XMLSchema" xmlns:p="http://schemas.microsoft.com/office/2006/metadata/properties" xmlns:ns2="9e05598a-7853-4498-b72d-8d7d12774087" xmlns:ns3="91b48f1b-9abd-4671-ac05-7aad8458c743" targetNamespace="http://schemas.microsoft.com/office/2006/metadata/properties" ma:root="true" ma:fieldsID="d23b04436a23e9dc024697c838ace734" ns2:_="" ns3:_="">
    <xsd:import namespace="9e05598a-7853-4498-b72d-8d7d12774087"/>
    <xsd:import namespace="91b48f1b-9abd-4671-ac05-7aad8458c74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05598a-7853-4498-b72d-8d7d1277408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Udostępnianie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Udostępnione dla — szczegóły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b48f1b-9abd-4671-ac05-7aad8458c7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78D56C4-4515-4F48-A0FD-BAB41072F5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05598a-7853-4498-b72d-8d7d12774087"/>
    <ds:schemaRef ds:uri="91b48f1b-9abd-4671-ac05-7aad8458c7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5B9EAD-24D2-4D1A-8CCE-1B60858093D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1B57B8C-0D19-41A0-A13A-F2CEC114BB1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Theme_Szablon_13_12_Mniej slajdów</Template>
  <TotalTime>7599</TotalTime>
  <Words>446</Words>
  <Application>Microsoft Office PowerPoint</Application>
  <PresentationFormat>Widescreen</PresentationFormat>
  <Paragraphs>84</Paragraphs>
  <Slides>10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White | JIT</vt:lpstr>
      <vt:lpstr>Dark | JIT</vt:lpstr>
      <vt:lpstr>REST</vt:lpstr>
      <vt:lpstr>What is REST?</vt:lpstr>
      <vt:lpstr>HTTP requests</vt:lpstr>
      <vt:lpstr>HTTP responses</vt:lpstr>
      <vt:lpstr>Create  Read  Update  Delete</vt:lpstr>
      <vt:lpstr>Create – POST request</vt:lpstr>
      <vt:lpstr>Read – GET request</vt:lpstr>
      <vt:lpstr>Update – PATCH request</vt:lpstr>
      <vt:lpstr>Delete – DELETE request</vt:lpstr>
      <vt:lpstr>What does a REST API look like?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PRZYKŁADOWY TYTUŁ PREZENTACJI MULTIMEDIALNEJ</dc:title>
  <dc:creator>Kamil Rasiński</dc:creator>
  <cp:lastModifiedBy>Mateusz Gajewski-Tuttle</cp:lastModifiedBy>
  <cp:revision>1385</cp:revision>
  <cp:lastPrinted>2019-01-30T11:52:55Z</cp:lastPrinted>
  <dcterms:created xsi:type="dcterms:W3CDTF">2017-12-14T16:10:18Z</dcterms:created>
  <dcterms:modified xsi:type="dcterms:W3CDTF">2019-12-16T17:53:56Z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0x0101004E92535224949044BA0757579E571176</vt:lpwstr>
  </property>
</Properties>
</file>

<file path=docProps/thumbnail.jpeg>
</file>